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65" r:id="rId11"/>
  </p:sldIdLst>
  <p:sldSz cx="18288000" cy="10287000"/>
  <p:notesSz cx="6858000" cy="9144000"/>
  <p:embeddedFontLst>
    <p:embeddedFont>
      <p:font typeface="Source Han Sans KR" panose="020B0600000101010101" charset="-127"/>
      <p:regular r:id="rId12"/>
    </p:embeddedFont>
    <p:embeddedFont>
      <p:font typeface="Source Han Sans KR Bold" panose="020B0600000101010101" charset="-127"/>
      <p:regular r:id="rId13"/>
    </p:embeddedFont>
    <p:embeddedFont>
      <p:font typeface="Raleway" pitchFamily="2" charset="0"/>
      <p:regular r:id="rId14"/>
      <p:bold r:id="rId15"/>
      <p:italic r:id="rId16"/>
      <p:boldItalic r:id="rId17"/>
    </p:embeddedFont>
    <p:embeddedFont>
      <p:font typeface="Raleway Bol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9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8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4503386"/>
            <a:ext cx="10603044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Insights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18909" y="3670393"/>
            <a:ext cx="205018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Github</a:t>
            </a:r>
            <a:endParaRPr lang="en-US" sz="3999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8953500"/>
            <a:ext cx="18288000" cy="163513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446871" y="3823907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끝</a:t>
            </a:r>
            <a:endParaRPr lang="en-US" sz="4500" u="none" strike="noStrike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7788" y="3778139"/>
            <a:ext cx="460881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18096" y="3030278"/>
            <a:ext cx="465237" cy="407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ct val="150000"/>
              </a:lnSpc>
            </a:pPr>
            <a:r>
              <a:rPr lang="en-US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ct val="150000"/>
              </a:lnSpc>
            </a:pPr>
            <a:r>
              <a:rPr lang="en-US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ct val="150000"/>
              </a:lnSpc>
            </a:pPr>
            <a:r>
              <a:rPr lang="en-US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ct val="150000"/>
              </a:lnSpc>
            </a:pPr>
            <a:r>
              <a:rPr lang="en-US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ct val="150000"/>
              </a:lnSpc>
            </a:pPr>
            <a:r>
              <a:rPr lang="en-US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7426AC8-9835-6B17-73DE-817C6ECFC372}"/>
              </a:ext>
            </a:extLst>
          </p:cNvPr>
          <p:cNvSpPr txBox="1"/>
          <p:nvPr/>
        </p:nvSpPr>
        <p:spPr>
          <a:xfrm>
            <a:off x="11044562" y="2911966"/>
            <a:ext cx="2938136" cy="81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Insights</a:t>
            </a:r>
            <a:endParaRPr lang="en-US" sz="3000" dirty="0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A9B791E2-14F3-6098-AB97-BA4DA780D031}"/>
              </a:ext>
            </a:extLst>
          </p:cNvPr>
          <p:cNvSpPr txBox="1"/>
          <p:nvPr/>
        </p:nvSpPr>
        <p:spPr>
          <a:xfrm>
            <a:off x="10933125" y="3642947"/>
            <a:ext cx="2938136" cy="80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Commits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A7E2FE1-A13B-4657-94B2-510259ABCEB8}"/>
              </a:ext>
            </a:extLst>
          </p:cNvPr>
          <p:cNvSpPr txBox="1"/>
          <p:nvPr/>
        </p:nvSpPr>
        <p:spPr>
          <a:xfrm>
            <a:off x="10209225" y="4331245"/>
            <a:ext cx="4385935" cy="80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Code frequency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670825DF-C8D0-CB71-F5DD-9E980F76B6B5}"/>
              </a:ext>
            </a:extLst>
          </p:cNvPr>
          <p:cNvSpPr txBox="1"/>
          <p:nvPr/>
        </p:nvSpPr>
        <p:spPr>
          <a:xfrm>
            <a:off x="10933125" y="5734823"/>
            <a:ext cx="2938136" cy="80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Network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3AE2DDE4-8FAF-1D97-793C-41167CF1C2D9}"/>
              </a:ext>
            </a:extLst>
          </p:cNvPr>
          <p:cNvSpPr txBox="1"/>
          <p:nvPr/>
        </p:nvSpPr>
        <p:spPr>
          <a:xfrm>
            <a:off x="11044562" y="6397154"/>
            <a:ext cx="2938136" cy="80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Forks</a:t>
            </a:r>
          </a:p>
        </p:txBody>
      </p:sp>
      <p:sp>
        <p:nvSpPr>
          <p:cNvPr id="29" name="AutoShape 2">
            <a:extLst>
              <a:ext uri="{FF2B5EF4-FFF2-40B4-BE49-F238E27FC236}">
                <a16:creationId xmlns:a16="http://schemas.microsoft.com/office/drawing/2014/main" id="{F57D39A6-560B-2086-0C24-32F76E17B42C}"/>
              </a:ext>
            </a:extLst>
          </p:cNvPr>
          <p:cNvSpPr/>
          <p:nvPr/>
        </p:nvSpPr>
        <p:spPr>
          <a:xfrm>
            <a:off x="10097788" y="4463939"/>
            <a:ext cx="460881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034BE526-3BAA-E8E9-30E1-FA0626D6B5BC}"/>
              </a:ext>
            </a:extLst>
          </p:cNvPr>
          <p:cNvSpPr/>
          <p:nvPr/>
        </p:nvSpPr>
        <p:spPr>
          <a:xfrm>
            <a:off x="10097788" y="5149739"/>
            <a:ext cx="460881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31" name="AutoShape 2">
            <a:extLst>
              <a:ext uri="{FF2B5EF4-FFF2-40B4-BE49-F238E27FC236}">
                <a16:creationId xmlns:a16="http://schemas.microsoft.com/office/drawing/2014/main" id="{41D4C85C-0068-8B58-778F-C5C8F1334820}"/>
              </a:ext>
            </a:extLst>
          </p:cNvPr>
          <p:cNvSpPr/>
          <p:nvPr/>
        </p:nvSpPr>
        <p:spPr>
          <a:xfrm>
            <a:off x="10097788" y="5873364"/>
            <a:ext cx="460881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54455F1-04F5-BE42-0B2E-1986F434D4FC}"/>
              </a:ext>
            </a:extLst>
          </p:cNvPr>
          <p:cNvSpPr/>
          <p:nvPr/>
        </p:nvSpPr>
        <p:spPr>
          <a:xfrm>
            <a:off x="10097788" y="6529617"/>
            <a:ext cx="460881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D0703992-59EA-E374-C5A6-A1C9EECBA41F}"/>
              </a:ext>
            </a:extLst>
          </p:cNvPr>
          <p:cNvSpPr/>
          <p:nvPr/>
        </p:nvSpPr>
        <p:spPr>
          <a:xfrm>
            <a:off x="10097788" y="7199517"/>
            <a:ext cx="460881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9C5DB7A-AC9D-77A8-47CC-77247508A238}"/>
              </a:ext>
            </a:extLst>
          </p:cNvPr>
          <p:cNvSpPr txBox="1"/>
          <p:nvPr/>
        </p:nvSpPr>
        <p:spPr>
          <a:xfrm>
            <a:off x="10209225" y="4997339"/>
            <a:ext cx="4385935" cy="80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3000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Dependency graph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0352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64787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Insights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4120" y="2212272"/>
            <a:ext cx="2647874" cy="773635"/>
            <a:chOff x="0" y="0"/>
            <a:chExt cx="592058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03157" y="2360372"/>
            <a:ext cx="214316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상태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7372" y="5737030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제기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43A77CF-B0C6-5BAF-C36D-961272F01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526" y="1562100"/>
            <a:ext cx="10779474" cy="6729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D86FA28-DDF8-2463-3A54-8885D4AF3E38}"/>
              </a:ext>
            </a:extLst>
          </p:cNvPr>
          <p:cNvSpPr/>
          <p:nvPr/>
        </p:nvSpPr>
        <p:spPr>
          <a:xfrm>
            <a:off x="15163800" y="1347066"/>
            <a:ext cx="1295400" cy="748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373BD139-A155-C1D4-6E13-194923A8298F}"/>
              </a:ext>
            </a:extLst>
          </p:cNvPr>
          <p:cNvSpPr txBox="1"/>
          <p:nvPr/>
        </p:nvSpPr>
        <p:spPr>
          <a:xfrm>
            <a:off x="371306" y="6145821"/>
            <a:ext cx="6715294" cy="2427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레포지토리에서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Insights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섹션은 프로젝트의 상태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활동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기여도 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 </a:t>
            </a: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품질등을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종합적으로 분석하여 차트나 그래프 같은 시각화한 정보를 제공해 주는 섹션입니다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21" name="Group 8">
            <a:extLst>
              <a:ext uri="{FF2B5EF4-FFF2-40B4-BE49-F238E27FC236}">
                <a16:creationId xmlns:a16="http://schemas.microsoft.com/office/drawing/2014/main" id="{EC9D9A5E-6480-25F9-DCC7-3E464DE8E3A7}"/>
              </a:ext>
            </a:extLst>
          </p:cNvPr>
          <p:cNvGrpSpPr/>
          <p:nvPr/>
        </p:nvGrpSpPr>
        <p:grpSpPr>
          <a:xfrm>
            <a:off x="784120" y="3403411"/>
            <a:ext cx="2647874" cy="773635"/>
            <a:chOff x="0" y="0"/>
            <a:chExt cx="592058" cy="183933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5CCE41A9-A0CD-F19E-F745-93CF0A2E6A0C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6F4E7918-7F2E-5E61-0A08-B141C9C5AB32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700430B9-C884-5668-EA98-F574B7703F54}"/>
              </a:ext>
            </a:extLst>
          </p:cNvPr>
          <p:cNvSpPr txBox="1"/>
          <p:nvPr/>
        </p:nvSpPr>
        <p:spPr>
          <a:xfrm>
            <a:off x="900363" y="3551511"/>
            <a:ext cx="242883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기여도 및 참여도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288BDB84-A79E-657F-E8C0-1929173CF1F3}"/>
              </a:ext>
            </a:extLst>
          </p:cNvPr>
          <p:cNvSpPr txBox="1"/>
          <p:nvPr/>
        </p:nvSpPr>
        <p:spPr>
          <a:xfrm>
            <a:off x="974489" y="2953081"/>
            <a:ext cx="214316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+</a:t>
            </a:r>
          </a:p>
        </p:txBody>
      </p:sp>
      <p:grpSp>
        <p:nvGrpSpPr>
          <p:cNvPr id="26" name="Group 8">
            <a:extLst>
              <a:ext uri="{FF2B5EF4-FFF2-40B4-BE49-F238E27FC236}">
                <a16:creationId xmlns:a16="http://schemas.microsoft.com/office/drawing/2014/main" id="{DEBF3841-1F19-7A24-2979-597E9CDE716F}"/>
              </a:ext>
            </a:extLst>
          </p:cNvPr>
          <p:cNvGrpSpPr/>
          <p:nvPr/>
        </p:nvGrpSpPr>
        <p:grpSpPr>
          <a:xfrm>
            <a:off x="784120" y="4591459"/>
            <a:ext cx="2647874" cy="773635"/>
            <a:chOff x="0" y="0"/>
            <a:chExt cx="592058" cy="183933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0AE94CA8-EAF2-A57C-3778-BDFAAFA7E338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7BF8CA24-8FFF-7E0D-2C2E-C6CF30C9D7D8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9" name="TextBox 16">
            <a:extLst>
              <a:ext uri="{FF2B5EF4-FFF2-40B4-BE49-F238E27FC236}">
                <a16:creationId xmlns:a16="http://schemas.microsoft.com/office/drawing/2014/main" id="{78FC02A8-2959-94D1-41D7-D061E6539D55}"/>
              </a:ext>
            </a:extLst>
          </p:cNvPr>
          <p:cNvSpPr txBox="1"/>
          <p:nvPr/>
        </p:nvSpPr>
        <p:spPr>
          <a:xfrm>
            <a:off x="1003157" y="4739559"/>
            <a:ext cx="214316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품질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1B9A3349-9CA0-B8EE-011A-564DDDDA157A}"/>
              </a:ext>
            </a:extLst>
          </p:cNvPr>
          <p:cNvSpPr txBox="1"/>
          <p:nvPr/>
        </p:nvSpPr>
        <p:spPr>
          <a:xfrm>
            <a:off x="974489" y="4141129"/>
            <a:ext cx="214316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+</a:t>
            </a:r>
          </a:p>
        </p:txBody>
      </p:sp>
      <p:pic>
        <p:nvPicPr>
          <p:cNvPr id="32" name="그래픽 31" descr="프레젠테이션 막대형 차트 단색으로 채워진">
            <a:extLst>
              <a:ext uri="{FF2B5EF4-FFF2-40B4-BE49-F238E27FC236}">
                <a16:creationId xmlns:a16="http://schemas.microsoft.com/office/drawing/2014/main" id="{5ACFF90D-A9A2-A24D-F2FB-B2BC6A5D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9899" y="2599089"/>
            <a:ext cx="2415301" cy="2415301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3F9D581-01E7-AFDE-B692-450B7658BAF1}"/>
              </a:ext>
            </a:extLst>
          </p:cNvPr>
          <p:cNvSpPr/>
          <p:nvPr/>
        </p:nvSpPr>
        <p:spPr>
          <a:xfrm>
            <a:off x="3733800" y="3462193"/>
            <a:ext cx="1117408" cy="5984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63A2EF46-4783-75BE-FCF2-8A1DC9A739A9}"/>
              </a:ext>
            </a:extLst>
          </p:cNvPr>
          <p:cNvSpPr/>
          <p:nvPr/>
        </p:nvSpPr>
        <p:spPr>
          <a:xfrm rot="1449872">
            <a:off x="3733800" y="2599089"/>
            <a:ext cx="1117408" cy="5984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CC6EBE5F-4F82-8B60-7C4E-67898B9B2C92}"/>
              </a:ext>
            </a:extLst>
          </p:cNvPr>
          <p:cNvSpPr/>
          <p:nvPr/>
        </p:nvSpPr>
        <p:spPr>
          <a:xfrm rot="20150128" flipV="1">
            <a:off x="3733800" y="4431592"/>
            <a:ext cx="1117408" cy="5984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0352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64787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Commits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47698" y="2279273"/>
            <a:ext cx="3057692" cy="773635"/>
            <a:chOff x="0" y="0"/>
            <a:chExt cx="592058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24838" y="3778461"/>
            <a:ext cx="7035690" cy="242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Commits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에선 지난 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년 동안 저장소에 작성된 모든 </a:t>
            </a: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커밋을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볼 수 있다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상단 그래프는 </a:t>
            </a:r>
            <a:r>
              <a:rPr lang="ko-KR" altLang="en-US" sz="27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주별로 </a:t>
            </a:r>
            <a:r>
              <a:rPr lang="en-US" altLang="ko-KR" sz="27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27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년전체의</a:t>
            </a:r>
            <a:r>
              <a:rPr lang="ko-KR" altLang="en-US" sz="27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7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커밋을</a:t>
            </a:r>
            <a:r>
              <a:rPr lang="ko-KR" altLang="en-US" sz="27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보여주고 하단 그래프는 선택한 주에 대한 </a:t>
            </a: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요일별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평균 </a:t>
            </a: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커밋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수를 보여준다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3590" y="2474362"/>
            <a:ext cx="29658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Commits</a:t>
            </a: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소개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66972" y="6931025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제기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8861BD-CD71-F0F2-6BEE-8869AFB3D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90" y="2130877"/>
            <a:ext cx="9233012" cy="645560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B45DC30-7334-E864-DA3F-680C08DDEC04}"/>
              </a:ext>
            </a:extLst>
          </p:cNvPr>
          <p:cNvGrpSpPr/>
          <p:nvPr/>
        </p:nvGrpSpPr>
        <p:grpSpPr>
          <a:xfrm rot="5400000" flipH="1">
            <a:off x="15049500" y="2971800"/>
            <a:ext cx="533400" cy="3200400"/>
            <a:chOff x="13792200" y="4077506"/>
            <a:chExt cx="1371600" cy="3292646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C878AA8-C88A-FEF2-DEEA-5972B03AD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163800" y="4077506"/>
              <a:ext cx="0" cy="3276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2901283-0DCF-6D95-8CB9-57129A4EB1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92200" y="7362346"/>
              <a:ext cx="1371600" cy="78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60B339-3301-7837-25B8-53F24D27BF97}"/>
              </a:ext>
            </a:extLst>
          </p:cNvPr>
          <p:cNvCxnSpPr>
            <a:cxnSpLocks/>
          </p:cNvCxnSpPr>
          <p:nvPr/>
        </p:nvCxnSpPr>
        <p:spPr>
          <a:xfrm>
            <a:off x="16916400" y="3695699"/>
            <a:ext cx="0" cy="609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9022B1-2DE3-6887-2F13-820CE1A6C83F}"/>
              </a:ext>
            </a:extLst>
          </p:cNvPr>
          <p:cNvSpPr txBox="1"/>
          <p:nvPr/>
        </p:nvSpPr>
        <p:spPr>
          <a:xfrm>
            <a:off x="9823867" y="4290550"/>
            <a:ext cx="36575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해당 주의 </a:t>
            </a:r>
            <a:r>
              <a:rPr lang="ko-KR" altLang="en-US" dirty="0" err="1">
                <a:solidFill>
                  <a:srgbClr val="FF0000"/>
                </a:solidFill>
              </a:rPr>
              <a:t>요일별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커밋</a:t>
            </a:r>
            <a:r>
              <a:rPr lang="ko-KR" altLang="en-US" dirty="0">
                <a:solidFill>
                  <a:srgbClr val="FF0000"/>
                </a:solidFill>
              </a:rPr>
              <a:t> 그래프 표시</a:t>
            </a:r>
          </a:p>
        </p:txBody>
      </p:sp>
    </p:spTree>
    <p:extLst>
      <p:ext uri="{BB962C8B-B14F-4D97-AF65-F5344CB8AC3E}">
        <p14:creationId xmlns:p14="http://schemas.microsoft.com/office/powerpoint/2010/main" val="397364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34068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09726" y="765070"/>
            <a:ext cx="371467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Code frequency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4648" y="2436923"/>
            <a:ext cx="3714674" cy="773635"/>
            <a:chOff x="0" y="0"/>
            <a:chExt cx="592058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74402" y="3559635"/>
            <a:ext cx="7761135" cy="2427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Code frequency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에선 </a:t>
            </a: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레포지토리를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만든 날부터 주 단위로 프로젝트에 추가되고 삭제된 코드 줄 수 표시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통해 코드에 큰 변화가 있을 시 식별하는데 매우 용이하다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0540" y="2556461"/>
            <a:ext cx="357170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Code frequency  </a:t>
            </a: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66972" y="6931025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424A2-305D-20BB-E355-A3B3FC3C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25" y="974967"/>
            <a:ext cx="6687803" cy="47823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EC8027-C327-A27F-1700-4CDDDDB5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662" y="6572238"/>
            <a:ext cx="7883507" cy="2962065"/>
          </a:xfrm>
          <a:prstGeom prst="rect">
            <a:avLst/>
          </a:prstGeom>
        </p:spPr>
      </p:pic>
      <p:grpSp>
        <p:nvGrpSpPr>
          <p:cNvPr id="13" name="Group 8">
            <a:extLst>
              <a:ext uri="{FF2B5EF4-FFF2-40B4-BE49-F238E27FC236}">
                <a16:creationId xmlns:a16="http://schemas.microsoft.com/office/drawing/2014/main" id="{07D30B20-7198-FB19-414D-B3DBDDF7CE0C}"/>
              </a:ext>
            </a:extLst>
          </p:cNvPr>
          <p:cNvGrpSpPr/>
          <p:nvPr/>
        </p:nvGrpSpPr>
        <p:grpSpPr>
          <a:xfrm>
            <a:off x="849888" y="6794684"/>
            <a:ext cx="2514600" cy="773635"/>
            <a:chOff x="0" y="0"/>
            <a:chExt cx="592058" cy="183933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5780CF1-209B-62C1-136D-9B384FF2906D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1E2ABA44-0EFA-7B8C-24A6-B592269B3B24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40E661B9-50E0-A13D-CED5-6979736673D1}"/>
              </a:ext>
            </a:extLst>
          </p:cNvPr>
          <p:cNvSpPr txBox="1"/>
          <p:nvPr/>
        </p:nvSpPr>
        <p:spPr>
          <a:xfrm>
            <a:off x="849888" y="7730539"/>
            <a:ext cx="7035690" cy="180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그래프를 사진 그대로 저장할 수 있고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날짜별로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추가되고 삭제된 프로젝트의 코드 수를 데이터로써 다운로드 할 수 있다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96100D70-F0E9-6500-BE58-9E8421A91F94}"/>
              </a:ext>
            </a:extLst>
          </p:cNvPr>
          <p:cNvSpPr txBox="1"/>
          <p:nvPr/>
        </p:nvSpPr>
        <p:spPr>
          <a:xfrm>
            <a:off x="321334" y="6958044"/>
            <a:ext cx="357170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 기능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0D295-F4CB-D1CA-DAB8-BB9EB01C7C76}"/>
              </a:ext>
            </a:extLst>
          </p:cNvPr>
          <p:cNvSpPr txBox="1"/>
          <p:nvPr/>
        </p:nvSpPr>
        <p:spPr>
          <a:xfrm>
            <a:off x="16154400" y="2559987"/>
            <a:ext cx="20574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추가된　</a:t>
            </a:r>
            <a:r>
              <a:rPr lang="ko-KR" altLang="en-US" dirty="0" err="1">
                <a:solidFill>
                  <a:srgbClr val="FF0000"/>
                </a:solidFill>
              </a:rPr>
              <a:t>코드수</a:t>
            </a:r>
            <a:r>
              <a:rPr lang="ko-KR" altLang="en-US" dirty="0">
                <a:solidFill>
                  <a:srgbClr val="FF0000"/>
                </a:solidFill>
              </a:rPr>
              <a:t>　그래프　표시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E7E4F-0476-437D-F788-3831A1700528}"/>
              </a:ext>
            </a:extLst>
          </p:cNvPr>
          <p:cNvSpPr txBox="1"/>
          <p:nvPr/>
        </p:nvSpPr>
        <p:spPr>
          <a:xfrm>
            <a:off x="16154400" y="3991570"/>
            <a:ext cx="20574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삭제된　</a:t>
            </a:r>
            <a:r>
              <a:rPr lang="ko-KR" altLang="en-US" dirty="0" err="1">
                <a:solidFill>
                  <a:srgbClr val="FF0000"/>
                </a:solidFill>
              </a:rPr>
              <a:t>코드수</a:t>
            </a:r>
            <a:r>
              <a:rPr lang="ko-KR" altLang="en-US" dirty="0">
                <a:solidFill>
                  <a:srgbClr val="FF0000"/>
                </a:solidFill>
              </a:rPr>
              <a:t>　그래프　표시</a:t>
            </a:r>
          </a:p>
        </p:txBody>
      </p: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48EE3DD4-A0C8-AE33-30BA-577587BA0EE6}"/>
              </a:ext>
            </a:extLst>
          </p:cNvPr>
          <p:cNvSpPr/>
          <p:nvPr/>
        </p:nvSpPr>
        <p:spPr>
          <a:xfrm>
            <a:off x="15773400" y="2095500"/>
            <a:ext cx="213876" cy="1371600"/>
          </a:xfrm>
          <a:prstGeom prst="rightBrace">
            <a:avLst>
              <a:gd name="adj1" fmla="val 7190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08CBE8DD-CD91-04F7-3286-BF4711585826}"/>
              </a:ext>
            </a:extLst>
          </p:cNvPr>
          <p:cNvSpPr/>
          <p:nvPr/>
        </p:nvSpPr>
        <p:spPr>
          <a:xfrm>
            <a:off x="15773400" y="3776365"/>
            <a:ext cx="213876" cy="1371600"/>
          </a:xfrm>
          <a:prstGeom prst="rightBrace">
            <a:avLst>
              <a:gd name="adj1" fmla="val 7190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6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38640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09726" y="765070"/>
            <a:ext cx="371467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08 Dependency graph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3630" y="1943100"/>
            <a:ext cx="4267200" cy="773635"/>
            <a:chOff x="0" y="0"/>
            <a:chExt cx="592058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60510" y="2988329"/>
            <a:ext cx="7035690" cy="180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Dependency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graph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프로젝트가 의존 혹은 의존되고 있는 외부 라이브러리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패키지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모듈 등의 종속성을 시각적으로 보여준다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8084" y="2081910"/>
            <a:ext cx="479090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Dependency graph  </a:t>
            </a: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r>
              <a:rPr 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66972" y="6931025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제기</a:t>
            </a:r>
          </a:p>
        </p:txBody>
      </p:sp>
      <p:pic>
        <p:nvPicPr>
          <p:cNvPr id="1026" name="Picture 2" descr="Screenshot of dependency graph UX, using the high contrast theme">
            <a:extLst>
              <a:ext uri="{FF2B5EF4-FFF2-40B4-BE49-F238E27FC236}">
                <a16:creationId xmlns:a16="http://schemas.microsoft.com/office/drawing/2014/main" id="{F29E13C3-4E3C-CAF9-E9B4-199047DB2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647700"/>
            <a:ext cx="9905779" cy="69274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DFD85B76-BE0C-4C4C-C274-ED5D2CE56BC2}"/>
              </a:ext>
            </a:extLst>
          </p:cNvPr>
          <p:cNvGrpSpPr/>
          <p:nvPr/>
        </p:nvGrpSpPr>
        <p:grpSpPr>
          <a:xfrm>
            <a:off x="1165120" y="5143500"/>
            <a:ext cx="1727426" cy="773635"/>
            <a:chOff x="0" y="0"/>
            <a:chExt cx="592058" cy="183933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5D99469-7623-573A-027B-B55CA5FB424D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405273E5-5C38-F09E-48CE-98E5B50262C8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TextBox 16">
            <a:extLst>
              <a:ext uri="{FF2B5EF4-FFF2-40B4-BE49-F238E27FC236}">
                <a16:creationId xmlns:a16="http://schemas.microsoft.com/office/drawing/2014/main" id="{E4CF2778-BA7D-1AAF-64CD-C223697D1268}"/>
              </a:ext>
            </a:extLst>
          </p:cNvPr>
          <p:cNvSpPr txBox="1"/>
          <p:nvPr/>
        </p:nvSpPr>
        <p:spPr>
          <a:xfrm>
            <a:off x="1168174" y="5282310"/>
            <a:ext cx="1727426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분류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FD640C5-7DB4-2EE4-DE60-6259F9B2EE5D}"/>
              </a:ext>
            </a:extLst>
          </p:cNvPr>
          <p:cNvSpPr txBox="1"/>
          <p:nvPr/>
        </p:nvSpPr>
        <p:spPr>
          <a:xfrm>
            <a:off x="304800" y="5981700"/>
            <a:ext cx="7359140" cy="3673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Dependencies: </a:t>
            </a: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레포지토리에서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사용하고있는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외부 패키지와 라이브러리 목록표시</a:t>
            </a:r>
            <a:endParaRPr lang="en-US" altLang="ko-KR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Dependents: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레포지토리를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사용하는 다른 프로젝트의 목록 표시</a:t>
            </a:r>
            <a:endParaRPr lang="en-US" altLang="ko-KR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Dependabot</a:t>
            </a:r>
            <a:r>
              <a:rPr 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Github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자동화 도구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종속성 업데이트 관리</a:t>
            </a:r>
            <a:endParaRPr lang="en-US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921B7D-DFF7-A9E4-2B46-A71804C3FC6C}"/>
              </a:ext>
            </a:extLst>
          </p:cNvPr>
          <p:cNvGrpSpPr/>
          <p:nvPr/>
        </p:nvGrpSpPr>
        <p:grpSpPr>
          <a:xfrm>
            <a:off x="16230517" y="4575046"/>
            <a:ext cx="1142973" cy="3905857"/>
            <a:chOff x="14020827" y="4077506"/>
            <a:chExt cx="1142973" cy="390585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06D335F-C4F5-C5AF-D395-9DCAE7BC40CB}"/>
                </a:ext>
              </a:extLst>
            </p:cNvPr>
            <p:cNvCxnSpPr>
              <a:cxnSpLocks/>
            </p:cNvCxnSpPr>
            <p:nvPr/>
          </p:nvCxnSpPr>
          <p:spPr>
            <a:xfrm>
              <a:off x="15163800" y="4077506"/>
              <a:ext cx="0" cy="390585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BC79243D-A526-E5C0-72CB-2C49B0B49B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20827" y="7975557"/>
              <a:ext cx="1142973" cy="78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607AFE92-BB4C-B84A-9BEF-B20650BF917B}"/>
              </a:ext>
            </a:extLst>
          </p:cNvPr>
          <p:cNvSpPr/>
          <p:nvPr/>
        </p:nvSpPr>
        <p:spPr>
          <a:xfrm>
            <a:off x="16687800" y="2988330"/>
            <a:ext cx="1295400" cy="158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00404380-7E3F-6E54-4207-EBACC0C78E89}"/>
              </a:ext>
            </a:extLst>
          </p:cNvPr>
          <p:cNvSpPr txBox="1"/>
          <p:nvPr/>
        </p:nvSpPr>
        <p:spPr>
          <a:xfrm>
            <a:off x="8458090" y="7575118"/>
            <a:ext cx="8001053" cy="1803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700" dirty="0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*</a:t>
            </a:r>
            <a:r>
              <a:rPr lang="ko-KR" altLang="en-US" sz="2700" dirty="0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종속성 관련 보안 취약점</a:t>
            </a:r>
            <a:endParaRPr lang="en-US" altLang="ko-KR" sz="2700" dirty="0">
              <a:solidFill>
                <a:srgbClr val="C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sz="2700" dirty="0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Critical: </a:t>
            </a:r>
            <a:r>
              <a:rPr lang="ko-KR" altLang="en-US" sz="2700" dirty="0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전체에 치명적인 영향을 미치는 취약점</a:t>
            </a:r>
            <a:endParaRPr lang="en-US" altLang="ko-KR" sz="2700" dirty="0">
              <a:solidFill>
                <a:srgbClr val="C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sz="2700" dirty="0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High: Critical</a:t>
            </a:r>
            <a:r>
              <a:rPr lang="ko-KR" altLang="en-US" sz="2700" dirty="0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보다는 덜 위협적인 보안 취약점</a:t>
            </a:r>
            <a:endParaRPr lang="en-US" sz="2700" dirty="0">
              <a:solidFill>
                <a:srgbClr val="C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312E62C-493C-FDDC-E8E0-36DE0CA3812F}"/>
              </a:ext>
            </a:extLst>
          </p:cNvPr>
          <p:cNvSpPr/>
          <p:nvPr/>
        </p:nvSpPr>
        <p:spPr>
          <a:xfrm>
            <a:off x="11201400" y="2081910"/>
            <a:ext cx="3124200" cy="6348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A1F517-215C-1085-F1C3-01CAADA08698}"/>
              </a:ext>
            </a:extLst>
          </p:cNvPr>
          <p:cNvGrpSpPr/>
          <p:nvPr/>
        </p:nvGrpSpPr>
        <p:grpSpPr>
          <a:xfrm>
            <a:off x="7467600" y="2399322"/>
            <a:ext cx="3733800" cy="3905857"/>
            <a:chOff x="7315203" y="2399322"/>
            <a:chExt cx="3886197" cy="517579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F7C7CAE-1D32-7F19-E9B0-805D328FE1A4}"/>
                </a:ext>
              </a:extLst>
            </p:cNvPr>
            <p:cNvGrpSpPr/>
            <p:nvPr/>
          </p:nvGrpSpPr>
          <p:grpSpPr>
            <a:xfrm flipV="1">
              <a:off x="7315203" y="2406014"/>
              <a:ext cx="3886197" cy="5169104"/>
              <a:chOff x="7598229" y="3540145"/>
              <a:chExt cx="555171" cy="4041755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7D08656-9895-1FC3-10C0-F5A37487D1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96200" y="7581900"/>
                <a:ext cx="4572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79E8B935-C56A-F576-77FF-E7E8BACF56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98229" y="3540145"/>
                <a:ext cx="9797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49AFBAC-889C-0966-E56C-874B676C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1000" y="2399322"/>
              <a:ext cx="0" cy="517579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992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60320" y="1323675"/>
            <a:ext cx="2111480" cy="23391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09726" y="765070"/>
            <a:ext cx="371467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09 Network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3630" y="1943100"/>
            <a:ext cx="4267200" cy="773635"/>
            <a:chOff x="0" y="0"/>
            <a:chExt cx="592058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60510" y="2988329"/>
            <a:ext cx="7035690" cy="305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Network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프로젝트의 포크 및 병합과 같은 활동을 시각적으로 나타내는 기능이다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기능은 프로젝트의 코드베이스가 어떻게 발전하고 있는지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그리고 커뮤니티나 팀 내에서 코드가 어떻게 공유되고 있는지를 이해하는데 유용하다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8084" y="2081910"/>
            <a:ext cx="479090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Network Graph </a:t>
            </a:r>
            <a:r>
              <a:rPr lang="ko-KR" alt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7E3E33-5509-84C2-E313-8F723338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50" y="1648149"/>
            <a:ext cx="9954150" cy="6990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55C10E4-7FBA-67AE-DDDC-8309C6BD55B1}"/>
              </a:ext>
            </a:extLst>
          </p:cNvPr>
          <p:cNvSpPr/>
          <p:nvPr/>
        </p:nvSpPr>
        <p:spPr>
          <a:xfrm flipH="1">
            <a:off x="8153400" y="3238500"/>
            <a:ext cx="213876" cy="1371600"/>
          </a:xfrm>
          <a:prstGeom prst="rightBrace">
            <a:avLst>
              <a:gd name="adj1" fmla="val 7190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04C081-D658-0BE9-C97E-8A3C2FA726D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696200" y="392430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CB20B5-9754-AB41-7484-64E09B8E8D39}"/>
              </a:ext>
            </a:extLst>
          </p:cNvPr>
          <p:cNvCxnSpPr/>
          <p:nvPr/>
        </p:nvCxnSpPr>
        <p:spPr>
          <a:xfrm flipV="1">
            <a:off x="7696200" y="1347066"/>
            <a:ext cx="0" cy="2577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4">
            <a:extLst>
              <a:ext uri="{FF2B5EF4-FFF2-40B4-BE49-F238E27FC236}">
                <a16:creationId xmlns:a16="http://schemas.microsoft.com/office/drawing/2014/main" id="{BCAD5467-4E5D-F66C-310B-010D28269C96}"/>
              </a:ext>
            </a:extLst>
          </p:cNvPr>
          <p:cNvSpPr txBox="1"/>
          <p:nvPr/>
        </p:nvSpPr>
        <p:spPr>
          <a:xfrm>
            <a:off x="6858000" y="725532"/>
            <a:ext cx="8001053" cy="557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700" dirty="0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원본 </a:t>
            </a:r>
            <a:r>
              <a:rPr lang="ko-KR" altLang="en-US" sz="2700" dirty="0" err="1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레포지토리</a:t>
            </a:r>
            <a:endParaRPr lang="en-US" sz="2700" dirty="0">
              <a:solidFill>
                <a:srgbClr val="C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DEC53967-5F8F-B64B-8CE1-548C9C4C13CF}"/>
              </a:ext>
            </a:extLst>
          </p:cNvPr>
          <p:cNvSpPr/>
          <p:nvPr/>
        </p:nvSpPr>
        <p:spPr>
          <a:xfrm flipH="1">
            <a:off x="8168124" y="4762500"/>
            <a:ext cx="213876" cy="685799"/>
          </a:xfrm>
          <a:prstGeom prst="rightBrace">
            <a:avLst>
              <a:gd name="adj1" fmla="val 7190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AC5C12-C95D-EBF1-6218-2A4D64B412C0}"/>
              </a:ext>
            </a:extLst>
          </p:cNvPr>
          <p:cNvGrpSpPr/>
          <p:nvPr/>
        </p:nvGrpSpPr>
        <p:grpSpPr>
          <a:xfrm flipV="1">
            <a:off x="7696200" y="5095614"/>
            <a:ext cx="457200" cy="2577234"/>
            <a:chOff x="7696200" y="5004666"/>
            <a:chExt cx="457200" cy="25772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B3FBA6-6C2B-6B53-6DDB-5794C727E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6200" y="7581900"/>
              <a:ext cx="457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E85B547-D481-FF62-ADDE-131E74574570}"/>
                </a:ext>
              </a:extLst>
            </p:cNvPr>
            <p:cNvCxnSpPr/>
            <p:nvPr/>
          </p:nvCxnSpPr>
          <p:spPr>
            <a:xfrm flipV="1">
              <a:off x="7696200" y="5004666"/>
              <a:ext cx="0" cy="25772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14">
            <a:extLst>
              <a:ext uri="{FF2B5EF4-FFF2-40B4-BE49-F238E27FC236}">
                <a16:creationId xmlns:a16="http://schemas.microsoft.com/office/drawing/2014/main" id="{D4C063C2-7BD4-E05E-DD90-011253E0E397}"/>
              </a:ext>
            </a:extLst>
          </p:cNvPr>
          <p:cNvSpPr txBox="1"/>
          <p:nvPr/>
        </p:nvSpPr>
        <p:spPr>
          <a:xfrm>
            <a:off x="7565999" y="7772385"/>
            <a:ext cx="3480475" cy="1803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700" dirty="0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원본 </a:t>
            </a:r>
            <a:r>
              <a:rPr lang="ko-KR" altLang="en-US" sz="2700" dirty="0" err="1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레포지토리를</a:t>
            </a:r>
            <a:r>
              <a:rPr lang="ko-KR" altLang="en-US" sz="2700" dirty="0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700" dirty="0" err="1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포크하여</a:t>
            </a:r>
            <a:r>
              <a:rPr lang="ko-KR" altLang="en-US" sz="2700" dirty="0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발전하고 있는 </a:t>
            </a:r>
            <a:r>
              <a:rPr lang="ko-KR" altLang="en-US" sz="2700" dirty="0" err="1">
                <a:solidFill>
                  <a:srgbClr val="C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레포지토리</a:t>
            </a:r>
            <a:endParaRPr lang="en-US" sz="2700" dirty="0">
              <a:solidFill>
                <a:srgbClr val="C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15593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6BCD777B-A215-4200-DC93-E783F3E4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27" y="2324100"/>
            <a:ext cx="6681448" cy="3716308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flipV="1">
            <a:off x="860320" y="1323675"/>
            <a:ext cx="2111480" cy="23391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09726" y="765070"/>
            <a:ext cx="371467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09 Network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3630" y="1943100"/>
            <a:ext cx="4267200" cy="773635"/>
            <a:chOff x="0" y="0"/>
            <a:chExt cx="592058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18498" y="3015796"/>
            <a:ext cx="7721490" cy="3050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포크 관계 시각화</a:t>
            </a:r>
            <a:endParaRPr lang="en-US" altLang="ko-KR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커밋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히스토리 추적</a:t>
            </a:r>
            <a:endParaRPr lang="en-US" altLang="ko-KR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브랜치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관리</a:t>
            </a:r>
            <a:endParaRPr lang="en-US" altLang="ko-KR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기여도 분석</a:t>
            </a:r>
            <a:endParaRPr lang="en-US" altLang="ko-KR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협업 지원</a:t>
            </a:r>
            <a:endParaRPr lang="en-US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8084" y="2081910"/>
            <a:ext cx="479090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C990C9B9-A4F0-AF3E-8F43-90CC24E2C951}"/>
              </a:ext>
            </a:extLst>
          </p:cNvPr>
          <p:cNvSpPr txBox="1"/>
          <p:nvPr/>
        </p:nvSpPr>
        <p:spPr>
          <a:xfrm>
            <a:off x="4724400" y="7303208"/>
            <a:ext cx="4191000" cy="180376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700" dirty="0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마우스 커서를 통해 기여자 및 </a:t>
            </a:r>
            <a:r>
              <a:rPr lang="en-US" altLang="ko-KR" sz="2700" dirty="0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commit</a:t>
            </a:r>
            <a:r>
              <a:rPr lang="ko-KR" altLang="en-US" sz="2700" dirty="0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메시지를 확인할 수 있다</a:t>
            </a:r>
            <a:r>
              <a:rPr lang="en-US" altLang="ko-KR" sz="2700" dirty="0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700" dirty="0">
              <a:solidFill>
                <a:srgbClr val="FF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5F71B3-DEDD-6487-8C9B-1C68C7B2F60E}"/>
              </a:ext>
            </a:extLst>
          </p:cNvPr>
          <p:cNvSpPr/>
          <p:nvPr/>
        </p:nvSpPr>
        <p:spPr>
          <a:xfrm rot="19758066">
            <a:off x="12873921" y="3268443"/>
            <a:ext cx="347531" cy="8387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2F73913-36B5-CD40-D16B-9CF23F86C1AB}"/>
              </a:ext>
            </a:extLst>
          </p:cNvPr>
          <p:cNvSpPr/>
          <p:nvPr/>
        </p:nvSpPr>
        <p:spPr>
          <a:xfrm rot="1841934" flipH="1">
            <a:off x="15143500" y="3235577"/>
            <a:ext cx="310426" cy="9012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C4D67D5-FDB8-E5F7-D4FA-75443B00B64E}"/>
              </a:ext>
            </a:extLst>
          </p:cNvPr>
          <p:cNvCxnSpPr>
            <a:cxnSpLocks/>
          </p:cNvCxnSpPr>
          <p:nvPr/>
        </p:nvCxnSpPr>
        <p:spPr>
          <a:xfrm flipV="1">
            <a:off x="10210800" y="1782849"/>
            <a:ext cx="0" cy="1600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B98CDDE2-4083-920C-1B2E-834042AD95DE}"/>
              </a:ext>
            </a:extLst>
          </p:cNvPr>
          <p:cNvSpPr txBox="1"/>
          <p:nvPr/>
        </p:nvSpPr>
        <p:spPr>
          <a:xfrm>
            <a:off x="8229600" y="1040776"/>
            <a:ext cx="4574178" cy="55726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700" dirty="0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원본 </a:t>
            </a:r>
            <a:r>
              <a:rPr lang="ko-KR" altLang="en-US" sz="2700" dirty="0" err="1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브랜치에서</a:t>
            </a:r>
            <a:r>
              <a:rPr lang="ko-KR" altLang="en-US" sz="2700" dirty="0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포크 발생 표시</a:t>
            </a:r>
            <a:endParaRPr lang="en-US" sz="2700" dirty="0">
              <a:solidFill>
                <a:srgbClr val="FF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DABB9A8-710E-5BD9-C215-255B76D1A10D}"/>
              </a:ext>
            </a:extLst>
          </p:cNvPr>
          <p:cNvCxnSpPr>
            <a:cxnSpLocks/>
          </p:cNvCxnSpPr>
          <p:nvPr/>
        </p:nvCxnSpPr>
        <p:spPr>
          <a:xfrm>
            <a:off x="10210800" y="3344196"/>
            <a:ext cx="2592978" cy="388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D2AF9C-5C17-C57A-CFED-2B7C6A9ADF69}"/>
              </a:ext>
            </a:extLst>
          </p:cNvPr>
          <p:cNvCxnSpPr>
            <a:cxnSpLocks/>
          </p:cNvCxnSpPr>
          <p:nvPr/>
        </p:nvCxnSpPr>
        <p:spPr>
          <a:xfrm flipV="1">
            <a:off x="15544800" y="2247900"/>
            <a:ext cx="0" cy="1053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4">
            <a:extLst>
              <a:ext uri="{FF2B5EF4-FFF2-40B4-BE49-F238E27FC236}">
                <a16:creationId xmlns:a16="http://schemas.microsoft.com/office/drawing/2014/main" id="{9DC9649F-F973-3395-02A7-3D63E975ADBA}"/>
              </a:ext>
            </a:extLst>
          </p:cNvPr>
          <p:cNvSpPr txBox="1"/>
          <p:nvPr/>
        </p:nvSpPr>
        <p:spPr>
          <a:xfrm>
            <a:off x="13100751" y="1628196"/>
            <a:ext cx="4574178" cy="55726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700" dirty="0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Pull</a:t>
            </a:r>
            <a:r>
              <a:rPr lang="ko-KR" altLang="en-US" sz="2700" dirty="0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700" dirty="0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Request</a:t>
            </a:r>
            <a:r>
              <a:rPr lang="ko-KR" altLang="en-US" sz="2700" dirty="0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요청 후 병합 표시</a:t>
            </a:r>
            <a:endParaRPr lang="en-US" sz="2700" dirty="0">
              <a:solidFill>
                <a:srgbClr val="FF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32" name="그림 31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A3A476C8-47E3-B47C-E27F-669991EE2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518396"/>
            <a:ext cx="7925906" cy="287695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B51398-9E01-4C91-7389-72E444A57C32}"/>
              </a:ext>
            </a:extLst>
          </p:cNvPr>
          <p:cNvSpPr/>
          <p:nvPr/>
        </p:nvSpPr>
        <p:spPr>
          <a:xfrm>
            <a:off x="12420600" y="7985988"/>
            <a:ext cx="4572000" cy="10714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2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60320" y="1323675"/>
            <a:ext cx="2111480" cy="23391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09726" y="765070"/>
            <a:ext cx="371467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 Forks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27652" y="3005640"/>
            <a:ext cx="4267200" cy="773635"/>
            <a:chOff x="0" y="0"/>
            <a:chExt cx="592058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01358" y="4152900"/>
            <a:ext cx="7721490" cy="2427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프로젝트가 포크 된 상황에 대한 정보를 제공하는</a:t>
            </a:r>
            <a:endParaRPr lang="en-US" altLang="ko-KR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기능이다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포크 된 </a:t>
            </a: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레포지토리들이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어떻게</a:t>
            </a:r>
            <a:endParaRPr lang="en-US" altLang="ko-KR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발전하고 있는지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그리고 원본 </a:t>
            </a: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레포지토리와의</a:t>
            </a:r>
            <a:endParaRPr lang="en-US" altLang="ko-KR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관계가 </a:t>
            </a:r>
            <a:r>
              <a:rPr lang="ko-KR" altLang="en-US" sz="27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어떤지를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이해 하는데 유용하다</a:t>
            </a:r>
            <a:r>
              <a:rPr lang="en-US" altLang="ko-KR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r>
              <a:rPr lang="ko-KR" altLang="en-US" sz="27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sz="27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02106" y="3144450"/>
            <a:ext cx="479090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Forks </a:t>
            </a: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5DC847-D5D2-1D62-3741-3EC38E73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094" y="2501705"/>
            <a:ext cx="10165831" cy="4839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860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11439</TotalTime>
  <Words>349</Words>
  <Application>Microsoft Office PowerPoint</Application>
  <PresentationFormat>사용자 지정</PresentationFormat>
  <Paragraphs>70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Raleway Bold</vt:lpstr>
      <vt:lpstr>Source Han Sans KR</vt:lpstr>
      <vt:lpstr>Source Han Sans KR Bold</vt:lpstr>
      <vt:lpstr>Arial</vt:lpstr>
      <vt:lpstr>Raleway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dc:creator>hani</dc:creator>
  <cp:lastModifiedBy>장환희</cp:lastModifiedBy>
  <cp:revision>11</cp:revision>
  <dcterms:created xsi:type="dcterms:W3CDTF">2006-08-16T00:00:00Z</dcterms:created>
  <dcterms:modified xsi:type="dcterms:W3CDTF">2024-09-07T07:05:58Z</dcterms:modified>
  <dc:identifier>DAGOSho92SA</dc:identifier>
</cp:coreProperties>
</file>